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sldIdLst>
    <p:sldId id="256" r:id="rId2"/>
    <p:sldId id="258" r:id="rId3"/>
    <p:sldId id="259" r:id="rId4"/>
    <p:sldId id="260" r:id="rId5"/>
    <p:sldId id="262" r:id="rId6"/>
    <p:sldId id="287" r:id="rId7"/>
    <p:sldId id="268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6" r:id="rId18"/>
    <p:sldId id="28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5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EB9E0-874C-44E8-8E88-453A18803C22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F3230-7BC7-4ED7-8DFE-8D294A67CB1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970D37-9100-4F39-98D3-5FBD4F97FAFE}" type="slidenum">
              <a:rPr lang="ru-RU"/>
              <a:pPr/>
              <a:t>2</a:t>
            </a:fld>
            <a:endParaRPr lang="ru-RU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04723F-ADD4-4A9F-A47D-3A07227E8DA6}" type="slidenum">
              <a:rPr lang="ru-RU"/>
              <a:pPr/>
              <a:t>3</a:t>
            </a:fld>
            <a:endParaRPr lang="ru-RU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6DBBB0-DF17-4A09-9895-849799945096}" type="slidenum">
              <a:rPr lang="ru-RU"/>
              <a:pPr/>
              <a:t>5</a:t>
            </a:fld>
            <a:endParaRPr lang="ru-RU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0A90A-59A3-4BF7-8C30-11E140F504B2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6E3E-4E1F-45DD-BCB3-0F61126110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0A90A-59A3-4BF7-8C30-11E140F504B2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6E3E-4E1F-45DD-BCB3-0F61126110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0A90A-59A3-4BF7-8C30-11E140F504B2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6E3E-4E1F-45DD-BCB3-0F61126110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7086600" cy="1447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61988" y="19050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24388" y="19050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24388" y="40386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85800" y="63992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3992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3992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E2E34B4-D50F-4929-9F45-8D39ED914C3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7086600" cy="1447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61988" y="19050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24388" y="19050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3992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992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992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7709A5F-E365-493B-B4EC-00262BE84E3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0A90A-59A3-4BF7-8C30-11E140F504B2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6E3E-4E1F-45DD-BCB3-0F61126110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0A90A-59A3-4BF7-8C30-11E140F504B2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6E3E-4E1F-45DD-BCB3-0F61126110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0A90A-59A3-4BF7-8C30-11E140F504B2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6E3E-4E1F-45DD-BCB3-0F61126110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0A90A-59A3-4BF7-8C30-11E140F504B2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6E3E-4E1F-45DD-BCB3-0F61126110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0A90A-59A3-4BF7-8C30-11E140F504B2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6E3E-4E1F-45DD-BCB3-0F61126110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0A90A-59A3-4BF7-8C30-11E140F504B2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6E3E-4E1F-45DD-BCB3-0F61126110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0A90A-59A3-4BF7-8C30-11E140F504B2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6E3E-4E1F-45DD-BCB3-0F61126110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0A90A-59A3-4BF7-8C30-11E140F504B2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8D46E3E-4E1F-45DD-BCB3-0F61126110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DD0A90A-59A3-4BF7-8C30-11E140F504B2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8D46E3E-4E1F-45DD-BCB3-0F611261104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14546" y="1142984"/>
            <a:ext cx="4357718" cy="210979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Сотрудничество</a:t>
            </a:r>
          </a:p>
          <a:p>
            <a:pPr algn="ctr"/>
            <a:r>
              <a:rPr lang="ru-RU" sz="2800" dirty="0" smtClean="0"/>
              <a:t>МОУ</a:t>
            </a:r>
          </a:p>
          <a:p>
            <a:pPr algn="ctr"/>
            <a:r>
              <a:rPr lang="ru-RU" sz="2800" dirty="0" smtClean="0"/>
              <a:t>«Гимназия №5 </a:t>
            </a:r>
          </a:p>
          <a:p>
            <a:pPr algn="ctr"/>
            <a:r>
              <a:rPr lang="ru-RU" sz="2800" dirty="0" smtClean="0"/>
              <a:t>г. Сергиева Посада»</a:t>
            </a:r>
            <a:endParaRPr lang="ru-RU" sz="2800" dirty="0"/>
          </a:p>
        </p:txBody>
      </p:sp>
      <p:pic>
        <p:nvPicPr>
          <p:cNvPr id="4" name="Picture 4" descr="F:\МПГУ\cfoto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0" y="1214422"/>
            <a:ext cx="2200275" cy="2200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lum bright="-10000" contrast="6000"/>
          </a:blip>
          <a:srcRect/>
          <a:stretch>
            <a:fillRect/>
          </a:stretch>
        </p:blipFill>
        <p:spPr bwMode="auto">
          <a:xfrm>
            <a:off x="285720" y="1214422"/>
            <a:ext cx="1754188" cy="2133600"/>
          </a:xfrm>
          <a:prstGeom prst="rect">
            <a:avLst/>
          </a:prstGeom>
          <a:noFill/>
          <a:ln w="38100">
            <a:solidFill>
              <a:srgbClr val="66CCFF"/>
            </a:solidFill>
            <a:miter lim="800000"/>
            <a:headEnd/>
            <a:tailEnd/>
          </a:ln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714348" y="3500438"/>
            <a:ext cx="7715304" cy="2786082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</a:t>
            </a:r>
          </a:p>
          <a:p>
            <a:pPr algn="ctr"/>
            <a:r>
              <a:rPr lang="ru-RU" sz="8600" dirty="0" smtClean="0"/>
              <a:t>Московским педагогическим государственным университетом</a:t>
            </a:r>
            <a:r>
              <a:rPr lang="en-US" sz="8600" dirty="0" smtClean="0"/>
              <a:t> </a:t>
            </a:r>
            <a:endParaRPr lang="ru-RU" sz="8600" dirty="0" smtClean="0"/>
          </a:p>
          <a:p>
            <a:endParaRPr lang="ru-RU" sz="8600" dirty="0" smtClean="0">
              <a:solidFill>
                <a:schemeClr val="tx1">
                  <a:tint val="75000"/>
                </a:schemeClr>
              </a:solidFill>
            </a:endParaRPr>
          </a:p>
          <a:p>
            <a:pPr algn="ctr"/>
            <a:r>
              <a:rPr lang="ru-RU" sz="7400" dirty="0" smtClean="0">
                <a:solidFill>
                  <a:schemeClr val="tx1">
                    <a:tint val="75000"/>
                  </a:schemeClr>
                </a:solidFill>
              </a:rPr>
              <a:t>как фактор </a:t>
            </a:r>
            <a:r>
              <a:rPr lang="ru-RU" sz="7400" b="1" dirty="0" smtClean="0"/>
              <a:t>успешной подготовки учащихся </a:t>
            </a:r>
            <a:endParaRPr lang="ru-RU" sz="7400" dirty="0" smtClean="0"/>
          </a:p>
          <a:p>
            <a:pPr algn="ctr"/>
            <a:r>
              <a:rPr lang="ru-RU" sz="7400" b="1" dirty="0" smtClean="0"/>
              <a:t>к получению профессионального образования и качественного совершенствования профессионального мастерства учителей.</a:t>
            </a:r>
            <a:endParaRPr lang="ru-RU" sz="7400" dirty="0" smtClean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Научно-методическое направление</a:t>
            </a:r>
            <a:endParaRPr lang="ru-RU" dirty="0"/>
          </a:p>
        </p:txBody>
      </p:sp>
      <p:pic>
        <p:nvPicPr>
          <p:cNvPr id="4" name="Picture 2" descr="нат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428596" y="1785926"/>
            <a:ext cx="2826069" cy="1881458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5" name="Picture 3" descr="урок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428992" y="1928802"/>
            <a:ext cx="2981348" cy="1916396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6" name="Picture 5" descr="хим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 rot="1282218">
            <a:off x="6583649" y="3233844"/>
            <a:ext cx="1801231" cy="27549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7" name="Picture 6" descr="хим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1071538" y="4000504"/>
            <a:ext cx="2992994" cy="193063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err="1" smtClean="0"/>
              <a:t>Шамовские</a:t>
            </a:r>
            <a:r>
              <a:rPr lang="ru-RU" dirty="0" smtClean="0"/>
              <a:t> чтения</a:t>
            </a:r>
            <a:endParaRPr lang="ru-RU" dirty="0"/>
          </a:p>
        </p:txBody>
      </p:sp>
      <p:pic>
        <p:nvPicPr>
          <p:cNvPr id="31746" name="Picture 2" descr="F:\Сканирование\сканирование0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56574">
            <a:off x="676087" y="4080387"/>
            <a:ext cx="1603376" cy="2287357"/>
          </a:xfrm>
          <a:prstGeom prst="rect">
            <a:avLst/>
          </a:prstGeom>
          <a:noFill/>
        </p:spPr>
      </p:pic>
      <p:pic>
        <p:nvPicPr>
          <p:cNvPr id="31747" name="Picture 3" descr="F:\Сканирование\Сканирование картинки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545239">
            <a:off x="5641476" y="4412585"/>
            <a:ext cx="2290674" cy="1539905"/>
          </a:xfrm>
          <a:prstGeom prst="rect">
            <a:avLst/>
          </a:prstGeom>
          <a:noFill/>
        </p:spPr>
      </p:pic>
      <p:pic>
        <p:nvPicPr>
          <p:cNvPr id="31748" name="Picture 4" descr="C:\Users\1\Desktop\0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3571876"/>
            <a:ext cx="2066651" cy="25451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14348" y="2000240"/>
            <a:ext cx="76438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«Научное наследие Т.И. </a:t>
            </a:r>
            <a:r>
              <a:rPr lang="ru-RU" sz="2800" dirty="0" err="1" smtClean="0"/>
              <a:t>Шамовой</a:t>
            </a:r>
            <a:r>
              <a:rPr lang="ru-RU" sz="2800" dirty="0" smtClean="0"/>
              <a:t> и его влияние на решение актуальных проблем современной школы».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390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Научное руководство проектной и научно-исследовательской деятельностью учащихся</a:t>
            </a:r>
            <a:endParaRPr lang="ru-RU" dirty="0"/>
          </a:p>
        </p:txBody>
      </p:sp>
      <p:pic>
        <p:nvPicPr>
          <p:cNvPr id="6" name="Picture 3" descr="F:\фотоаппарат\S630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29320" y="-10001344"/>
            <a:ext cx="2011680" cy="2682240"/>
          </a:xfrm>
          <a:prstGeom prst="rect">
            <a:avLst/>
          </a:prstGeom>
          <a:noFill/>
        </p:spPr>
      </p:pic>
      <p:pic>
        <p:nvPicPr>
          <p:cNvPr id="32772" name="Picture 4" descr="F:\фотоаппарат\S6300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643182"/>
            <a:ext cx="1857388" cy="2476516"/>
          </a:xfrm>
          <a:prstGeom prst="rect">
            <a:avLst/>
          </a:prstGeom>
          <a:noFill/>
        </p:spPr>
      </p:pic>
      <p:pic>
        <p:nvPicPr>
          <p:cNvPr id="32773" name="Picture 5" descr="F:\фотоаппарат\S6300040.JPG"/>
          <p:cNvPicPr>
            <a:picLocks noChangeAspect="1" noChangeArrowheads="1"/>
          </p:cNvPicPr>
          <p:nvPr/>
        </p:nvPicPr>
        <p:blipFill>
          <a:blip r:embed="rId4" cstate="print"/>
          <a:srcRect l="30503" t="26590" r="19401" b="9827"/>
          <a:stretch>
            <a:fillRect/>
          </a:stretch>
        </p:blipFill>
        <p:spPr bwMode="auto">
          <a:xfrm>
            <a:off x="1214414" y="2500306"/>
            <a:ext cx="1643074" cy="2780587"/>
          </a:xfrm>
          <a:prstGeom prst="rect">
            <a:avLst/>
          </a:prstGeom>
          <a:noFill/>
        </p:spPr>
      </p:pic>
      <p:pic>
        <p:nvPicPr>
          <p:cNvPr id="32774" name="Picture 6" descr="F:\фотоаппарат\S63000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2643182"/>
            <a:ext cx="2786082" cy="228601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46024" y="5643578"/>
            <a:ext cx="89979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За 5 последних лет в олимпиадах МПГУ учувствовало </a:t>
            </a:r>
          </a:p>
          <a:p>
            <a:pPr algn="ctr"/>
            <a:r>
              <a:rPr lang="ru-RU" sz="2800" dirty="0" smtClean="0"/>
              <a:t>100 выпускников и </a:t>
            </a:r>
            <a:r>
              <a:rPr lang="ru-RU" sz="2800" smtClean="0"/>
              <a:t>учащихся гимназии.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Учебно-методическое направление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Преподавание базовых предметов преподавателями университета</a:t>
            </a:r>
          </a:p>
          <a:p>
            <a:r>
              <a:rPr lang="ru-RU" dirty="0" smtClean="0"/>
              <a:t>Обмен опыта преподавателей университета и учителей гимназии</a:t>
            </a:r>
          </a:p>
          <a:p>
            <a:r>
              <a:rPr lang="ru-RU" dirty="0" smtClean="0"/>
              <a:t>Проведение педагогической практики студентов МПГУ (за 5 лет – 15 студентов прошли практику по химии, английскому языку, психологии)</a:t>
            </a:r>
          </a:p>
        </p:txBody>
      </p:sp>
      <p:pic>
        <p:nvPicPr>
          <p:cNvPr id="4" name="Picture 17" descr="1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081599">
            <a:off x="6062032" y="5006452"/>
            <a:ext cx="2160588" cy="1446213"/>
          </a:xfrm>
          <a:prstGeom prst="rect">
            <a:avLst/>
          </a:prstGeom>
          <a:noFill/>
          <a:ln/>
        </p:spPr>
      </p:pic>
      <p:pic>
        <p:nvPicPr>
          <p:cNvPr id="5" name="Picture 18" descr="10х15Gc_01_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295130">
            <a:off x="428596" y="4929198"/>
            <a:ext cx="2558141" cy="1705428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Учебно-методическое направление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800" dirty="0" smtClean="0"/>
              <a:t>Выпускники получают начальное профессиональное обучение в 10-11 классах – химик-лаборант на базе лабораторий химфака МПГУ.</a:t>
            </a:r>
            <a:endParaRPr lang="ru-RU" dirty="0"/>
          </a:p>
        </p:txBody>
      </p:sp>
      <p:pic>
        <p:nvPicPr>
          <p:cNvPr id="4" name="Picture 10" descr="хим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1776977">
            <a:off x="5299040" y="3851003"/>
            <a:ext cx="1411287" cy="2159000"/>
          </a:xfrm>
          <a:prstGeom prst="rect">
            <a:avLst/>
          </a:prstGeom>
          <a:noFill/>
          <a:ln/>
        </p:spPr>
      </p:pic>
      <p:pic>
        <p:nvPicPr>
          <p:cNvPr id="5" name="Picture 11" descr="хи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099965">
            <a:off x="2315202" y="4395956"/>
            <a:ext cx="2592388" cy="172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Профориентационное направление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Участие в «Дне открытых дверей» в МПГУ.</a:t>
            </a:r>
          </a:p>
          <a:p>
            <a:r>
              <a:rPr lang="ru-RU" dirty="0" smtClean="0"/>
              <a:t>Участие в «Российском образовательном Форуме»</a:t>
            </a:r>
          </a:p>
          <a:p>
            <a:r>
              <a:rPr lang="ru-RU" dirty="0" smtClean="0"/>
              <a:t>Участие в университетском конкурсе «Педагогическое будущее России»</a:t>
            </a:r>
            <a:endParaRPr lang="ru-RU" dirty="0"/>
          </a:p>
        </p:txBody>
      </p:sp>
      <p:pic>
        <p:nvPicPr>
          <p:cNvPr id="33794" name="Picture 2" descr="F:\Пед.Вуз\IMG_54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08502">
            <a:off x="4899076" y="4023192"/>
            <a:ext cx="2928958" cy="1952987"/>
          </a:xfrm>
          <a:prstGeom prst="rect">
            <a:avLst/>
          </a:prstGeom>
          <a:noFill/>
        </p:spPr>
      </p:pic>
      <p:pic>
        <p:nvPicPr>
          <p:cNvPr id="33795" name="Picture 3" descr="F:\Пед.Вуз\IMG_5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78868">
            <a:off x="500034" y="4143380"/>
            <a:ext cx="3321867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/>
          <a:lstStyle/>
          <a:p>
            <a:r>
              <a:rPr lang="ru-RU" dirty="0" smtClean="0"/>
              <a:t>Кадровое направление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3900486" cy="4389120"/>
          </a:xfrm>
        </p:spPr>
        <p:txBody>
          <a:bodyPr/>
          <a:lstStyle/>
          <a:p>
            <a:r>
              <a:rPr lang="ru-RU" dirty="0" smtClean="0"/>
              <a:t>Обеспечение гимназии педагогическими и управленческими кадрами.</a:t>
            </a:r>
          </a:p>
          <a:p>
            <a:r>
              <a:rPr lang="ru-RU" dirty="0" smtClean="0"/>
              <a:t>Повышение квалификации учителей гимназии.</a:t>
            </a:r>
            <a:endParaRPr lang="ru-RU" dirty="0"/>
          </a:p>
        </p:txBody>
      </p:sp>
      <p:pic>
        <p:nvPicPr>
          <p:cNvPr id="34818" name="Picture 2" descr="F:\Сканирование\сканирование0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641934" y="2358802"/>
            <a:ext cx="5026196" cy="3451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dirty="0" smtClean="0"/>
              <a:t>Дальнейшее развитие взаимодействия гимназии с МПГУ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ctr">
              <a:buNone/>
            </a:pPr>
            <a:r>
              <a:rPr lang="ru-RU" dirty="0" smtClean="0"/>
              <a:t>Основания: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МПГУ  - ведущий вуз в области педагогического образования, выполняющий задачи по разработке и развитию модели опережающего образования на образовательном пространстве России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Социальный заказ по реализации инициативы: «Наша новая школа»:</a:t>
            </a:r>
          </a:p>
          <a:p>
            <a:pPr marL="1606550" indent="-514350"/>
            <a:r>
              <a:rPr lang="ru-RU" sz="2000" dirty="0" smtClean="0"/>
              <a:t>Обновление образовательных стандартов;</a:t>
            </a:r>
          </a:p>
          <a:p>
            <a:pPr marL="1606550" indent="-514350"/>
            <a:r>
              <a:rPr lang="ru-RU" sz="2000" dirty="0" smtClean="0"/>
              <a:t>Система поддержки талантливых детей;</a:t>
            </a:r>
          </a:p>
          <a:p>
            <a:pPr marL="1606550" indent="-514350"/>
            <a:r>
              <a:rPr lang="ru-RU" sz="2000" dirty="0" smtClean="0"/>
              <a:t>Развитие учительского потенциала </a:t>
            </a:r>
          </a:p>
          <a:p>
            <a:pPr marL="1606550" indent="-514350"/>
            <a:r>
              <a:rPr lang="ru-RU" sz="2000" dirty="0" smtClean="0"/>
              <a:t>Построение современной школьной инфраструктуры</a:t>
            </a:r>
          </a:p>
          <a:p>
            <a:pPr marL="1606550" indent="-514350"/>
            <a:r>
              <a:rPr lang="ru-RU" sz="2000" dirty="0" smtClean="0"/>
              <a:t>Здоровье школьников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804" y="70408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Генри форд «О сотрудничестве»:</a:t>
            </a:r>
            <a:endParaRPr lang="ru-RU" sz="3600" dirty="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10" y="2214554"/>
            <a:ext cx="8158162" cy="33956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dirty="0" smtClean="0"/>
              <a:t>«Собраться вместе –это начало. </a:t>
            </a:r>
          </a:p>
          <a:p>
            <a:pPr>
              <a:buNone/>
            </a:pPr>
            <a:r>
              <a:rPr lang="ru-RU" sz="4000" dirty="0" smtClean="0"/>
              <a:t>Держаться вместе – это прогресс. </a:t>
            </a:r>
          </a:p>
          <a:p>
            <a:pPr>
              <a:buNone/>
            </a:pPr>
            <a:r>
              <a:rPr lang="ru-RU" sz="4000" dirty="0" smtClean="0"/>
              <a:t>Работать вместе – это успех»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/>
      <p:bldP spid="104450" grpId="1"/>
      <p:bldP spid="104450" grpId="2"/>
      <p:bldP spid="104451" grpId="0" build="p"/>
      <p:bldP spid="104451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857852" y="714356"/>
            <a:ext cx="3286148" cy="819168"/>
          </a:xfrm>
          <a:noFill/>
          <a:ln/>
        </p:spPr>
        <p:txBody>
          <a:bodyPr>
            <a:normAutofit/>
          </a:bodyPr>
          <a:lstStyle/>
          <a:p>
            <a:r>
              <a:rPr lang="ru-RU" sz="3600" dirty="0"/>
              <a:t>1991 - 1999 годы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61988" y="1905000"/>
            <a:ext cx="3810000" cy="2244725"/>
          </a:xfrm>
        </p:spPr>
        <p:txBody>
          <a:bodyPr/>
          <a:lstStyle/>
          <a:p>
            <a:r>
              <a:rPr lang="ru-RU" sz="2800" dirty="0" err="1"/>
              <a:t>Довузовская</a:t>
            </a:r>
            <a:r>
              <a:rPr lang="ru-RU" sz="2800" dirty="0"/>
              <a:t> педагогическая подготовка – отряд старшеклассников «Юный педагог»</a:t>
            </a: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4932363" y="4221163"/>
            <a:ext cx="38100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Char char="Ú"/>
            </a:pPr>
            <a:r>
              <a:rPr lang="ru-RU" sz="2800" dirty="0">
                <a:latin typeface="Times New Roman" pitchFamily="18" charset="0"/>
              </a:rPr>
              <a:t>Договор о сотрудничестве с МГПИ им. В. И. Ленина г. Москвы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ru-RU" sz="2800" dirty="0">
                <a:latin typeface="Times New Roman" pitchFamily="18" charset="0"/>
              </a:rPr>
              <a:t>	Досрочные экзамены</a:t>
            </a:r>
          </a:p>
        </p:txBody>
      </p:sp>
      <p:graphicFrame>
        <p:nvGraphicFramePr>
          <p:cNvPr id="42003" name="Object 19"/>
          <p:cNvGraphicFramePr>
            <a:graphicFrameLocks noChangeAspect="1"/>
          </p:cNvGraphicFramePr>
          <p:nvPr>
            <p:ph sz="quarter" idx="3"/>
          </p:nvPr>
        </p:nvGraphicFramePr>
        <p:xfrm>
          <a:off x="5148263" y="1628775"/>
          <a:ext cx="2479675" cy="1981200"/>
        </p:xfrm>
        <a:graphic>
          <a:graphicData uri="http://schemas.openxmlformats.org/presentationml/2006/ole">
            <p:oleObj spid="_x0000_s1026" name="Фотография Photo Editor" r:id="rId4" imgW="14009524" imgH="11193437" progId="">
              <p:embed/>
            </p:oleObj>
          </a:graphicData>
        </a:graphic>
      </p:graphicFrame>
      <p:graphicFrame>
        <p:nvGraphicFramePr>
          <p:cNvPr id="42006" name="Object 2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95288" y="4437063"/>
          <a:ext cx="2487612" cy="1981200"/>
        </p:xfrm>
        <a:graphic>
          <a:graphicData uri="http://schemas.openxmlformats.org/presentationml/2006/ole">
            <p:oleObj spid="_x0000_s1027" name="Фотография Photo Editor" r:id="rId5" imgW="14028571" imgH="11174385" progId="">
              <p:embed/>
            </p:oleObj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214282" y="428604"/>
            <a:ext cx="5257808" cy="1143000"/>
          </a:xfrm>
          <a:prstGeom prst="rect">
            <a:avLst/>
          </a:prstGeom>
        </p:spPr>
        <p:txBody>
          <a:bodyPr vert="horz" lIns="0" rIns="0" bIns="0" anchor="b">
            <a:normAutofit fontScale="8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Из истории развития сотрудничества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4200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70" decel="100000"/>
                                        <p:tgtEl>
                                          <p:spTgt spid="420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70" decel="100000"/>
                                        <p:tgtEl>
                                          <p:spTgt spid="4200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  <p:bldP spid="41987" grpId="0" build="p"/>
      <p:bldP spid="4199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476868" y="1428736"/>
            <a:ext cx="3667132" cy="604854"/>
          </a:xfrm>
          <a:noFill/>
          <a:ln/>
        </p:spPr>
        <p:txBody>
          <a:bodyPr>
            <a:normAutofit/>
          </a:bodyPr>
          <a:lstStyle/>
          <a:p>
            <a:r>
              <a:rPr lang="ru-RU" sz="3600" dirty="0"/>
              <a:t>1999 - 2004 годы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194175"/>
            <a:ext cx="3810000" cy="2663825"/>
          </a:xfrm>
        </p:spPr>
        <p:txBody>
          <a:bodyPr>
            <a:normAutofit fontScale="92500"/>
          </a:bodyPr>
          <a:lstStyle/>
          <a:p>
            <a:r>
              <a:rPr lang="ru-RU" sz="2800"/>
              <a:t>Система педагогических классов естественно-научного и гуманитарного профилей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787900" y="2205038"/>
            <a:ext cx="4098925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Char char="Ú"/>
            </a:pPr>
            <a:r>
              <a:rPr lang="ru-RU" sz="2800">
                <a:latin typeface="Times New Roman" pitchFamily="18" charset="0"/>
              </a:rPr>
              <a:t>Договор о сотрудничестве с МПГУ г. Москва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Char char="Ú"/>
            </a:pPr>
            <a:r>
              <a:rPr lang="ru-RU" sz="2800">
                <a:latin typeface="Times New Roman" pitchFamily="18" charset="0"/>
              </a:rPr>
              <a:t>2000 г. – аккредитация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ru-RU" sz="2800">
                <a:latin typeface="Times New Roman" pitchFamily="18" charset="0"/>
              </a:rPr>
              <a:t>	при МПГУ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Char char="Ú"/>
            </a:pPr>
            <a:r>
              <a:rPr lang="ru-RU" sz="2800">
                <a:latin typeface="Times New Roman" pitchFamily="18" charset="0"/>
              </a:rPr>
              <a:t>Совмещённые экзамены</a:t>
            </a:r>
          </a:p>
        </p:txBody>
      </p:sp>
      <p:pic>
        <p:nvPicPr>
          <p:cNvPr id="46093" name="Picture 13" descr="Сертификат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 rot="21185765">
            <a:off x="539750" y="1700213"/>
            <a:ext cx="3168650" cy="2244725"/>
          </a:xfrm>
          <a:noFill/>
          <a:ln/>
        </p:spPr>
      </p:pic>
      <p:pic>
        <p:nvPicPr>
          <p:cNvPr id="46095" name="Picture 15" descr="Экзаме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585925">
            <a:off x="1979613" y="2420938"/>
            <a:ext cx="2663825" cy="17653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14282" y="357166"/>
            <a:ext cx="5257808" cy="1143000"/>
          </a:xfrm>
          <a:prstGeom prst="rect">
            <a:avLst/>
          </a:prstGeom>
        </p:spPr>
        <p:txBody>
          <a:bodyPr vert="horz" lIns="0" rIns="0" bIns="0" anchor="b">
            <a:normAutofit fontScale="8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Из истории развития сотрудничества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nimBg="1"/>
      <p:bldP spid="46083" grpId="0" build="p"/>
      <p:bldP spid="46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682" y="500042"/>
            <a:ext cx="8777318" cy="1447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Анализ результатов совмещенных экзаменов выпускников 11 классов в МПГУ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2"/>
          </p:nvPr>
        </p:nvGraphicFramePr>
        <p:xfrm>
          <a:off x="3428992" y="2000240"/>
          <a:ext cx="5362584" cy="42527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40646"/>
                <a:gridCol w="1340646"/>
                <a:gridCol w="1340646"/>
                <a:gridCol w="1340646"/>
              </a:tblGrid>
              <a:tr h="387318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Предмет</a:t>
                      </a:r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Средний балл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731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  <a:endParaRPr kumimoji="0" lang="ru-RU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2001</a:t>
                      </a:r>
                      <a:endParaRPr kumimoji="0" lang="ru-RU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2002</a:t>
                      </a:r>
                      <a:endParaRPr kumimoji="0" lang="ru-RU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8731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Сочинение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6,6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6,9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7,6</a:t>
                      </a:r>
                      <a:endParaRPr lang="ru-RU" sz="1600" dirty="0"/>
                    </a:p>
                  </a:txBody>
                  <a:tcPr/>
                </a:tc>
              </a:tr>
              <a:tr h="38731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Рус. язык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8</a:t>
                      </a:r>
                      <a:endParaRPr lang="ru-RU" sz="1600" dirty="0"/>
                    </a:p>
                  </a:txBody>
                  <a:tcPr/>
                </a:tc>
              </a:tr>
              <a:tr h="37955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Литература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8</a:t>
                      </a:r>
                      <a:endParaRPr lang="ru-RU" sz="1600" dirty="0"/>
                    </a:p>
                  </a:txBody>
                  <a:tcPr/>
                </a:tc>
              </a:tr>
              <a:tr h="38731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Англ.</a:t>
                      </a:r>
                      <a:r>
                        <a:rPr lang="ru-RU" sz="1600" baseline="0" dirty="0" smtClean="0"/>
                        <a:t> язык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8,3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8,7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9,2</a:t>
                      </a:r>
                      <a:endParaRPr lang="ru-RU" sz="1600" dirty="0"/>
                    </a:p>
                  </a:txBody>
                  <a:tcPr/>
                </a:tc>
              </a:tr>
              <a:tr h="38731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Математика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8,4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8,6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8,7</a:t>
                      </a:r>
                      <a:endParaRPr lang="ru-RU" sz="1600" dirty="0"/>
                    </a:p>
                  </a:txBody>
                  <a:tcPr/>
                </a:tc>
              </a:tr>
              <a:tr h="38731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Физика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7,5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8,5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9</a:t>
                      </a:r>
                      <a:endParaRPr lang="ru-RU" sz="1600" dirty="0"/>
                    </a:p>
                  </a:txBody>
                  <a:tcPr/>
                </a:tc>
              </a:tr>
              <a:tr h="38731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Химия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8,25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9</a:t>
                      </a:r>
                      <a:endParaRPr lang="ru-RU" sz="1600" dirty="0"/>
                    </a:p>
                  </a:txBody>
                  <a:tcPr/>
                </a:tc>
              </a:tr>
              <a:tr h="38731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Биология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8,7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8,4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8,7</a:t>
                      </a:r>
                      <a:endParaRPr lang="ru-RU" sz="1600" dirty="0"/>
                    </a:p>
                  </a:txBody>
                  <a:tcPr/>
                </a:tc>
              </a:tr>
              <a:tr h="38731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История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9,5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8,9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 Box 7"/>
          <p:cNvSpPr txBox="1">
            <a:spLocks noGrp="1" noChangeArrowheads="1"/>
          </p:cNvSpPr>
          <p:nvPr>
            <p:ph type="body" sz="half" idx="1"/>
          </p:nvPr>
        </p:nvSpPr>
        <p:spPr bwMode="auto">
          <a:xfrm>
            <a:off x="214282" y="2071678"/>
            <a:ext cx="271464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indent="0" algn="just">
              <a:spcBef>
                <a:spcPct val="50000"/>
              </a:spcBef>
              <a:buNone/>
            </a:pPr>
            <a:r>
              <a:rPr lang="ru-RU" sz="2000" dirty="0">
                <a:latin typeface="Times New Roman" pitchFamily="18" charset="0"/>
              </a:rPr>
              <a:t>Необходимо отметить высокие средние баллы по всем предметам 8 – 9 баллов, положительные отзывы преподавателей МПГУ, участвовавших в работе экзаменационных комиссий.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7086600" cy="1447800"/>
          </a:xfrm>
          <a:noFill/>
          <a:ln/>
        </p:spPr>
        <p:txBody>
          <a:bodyPr/>
          <a:lstStyle/>
          <a:p>
            <a:r>
              <a:rPr lang="ru-RU" sz="3600" dirty="0" smtClean="0"/>
              <a:t>2004-2010годы</a:t>
            </a:r>
            <a:r>
              <a:rPr lang="ru-RU" dirty="0" smtClean="0"/>
              <a:t>…</a:t>
            </a:r>
            <a:endParaRPr lang="ru-RU" dirty="0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661988" y="1905000"/>
            <a:ext cx="3810000" cy="2747963"/>
          </a:xfrm>
        </p:spPr>
        <p:txBody>
          <a:bodyPr/>
          <a:lstStyle/>
          <a:p>
            <a:r>
              <a:rPr lang="ru-RU" sz="2800" dirty="0" err="1" smtClean="0"/>
              <a:t>Довузовская</a:t>
            </a:r>
            <a:r>
              <a:rPr lang="ru-RU" sz="2800" dirty="0" smtClean="0"/>
              <a:t> </a:t>
            </a:r>
            <a:r>
              <a:rPr lang="ru-RU" sz="2800" dirty="0"/>
              <a:t>педагогическая подготовка по программе «Педагогический универсум»</a:t>
            </a:r>
          </a:p>
        </p:txBody>
      </p:sp>
      <p:pic>
        <p:nvPicPr>
          <p:cNvPr id="48144" name="Picture 16" descr="окс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 rot="20887296">
            <a:off x="5816196" y="1851022"/>
            <a:ext cx="2921000" cy="1981200"/>
          </a:xfrm>
          <a:noFill/>
          <a:ln/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4140200" y="4508500"/>
            <a:ext cx="474662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90000"/>
            </a:pPr>
            <a:endParaRPr lang="ru-RU" sz="2800" dirty="0">
              <a:latin typeface="Times New Roman" pitchFamily="18" charset="0"/>
            </a:endParaRPr>
          </a:p>
        </p:txBody>
      </p:sp>
      <p:pic>
        <p:nvPicPr>
          <p:cNvPr id="48141" name="Picture 13" descr="Экз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525142">
            <a:off x="838200" y="4679950"/>
            <a:ext cx="2736850" cy="1844675"/>
          </a:xfrm>
          <a:prstGeom prst="rect">
            <a:avLst/>
          </a:prstGeom>
          <a:noFill/>
        </p:spPr>
      </p:pic>
      <p:pic>
        <p:nvPicPr>
          <p:cNvPr id="48146" name="Picture 18" descr="10х15Gc_01_00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 rot="20519499">
            <a:off x="4188451" y="635553"/>
            <a:ext cx="3024187" cy="2016125"/>
          </a:xfrm>
          <a:noFill/>
          <a:ln/>
        </p:spPr>
      </p:pic>
      <p:sp>
        <p:nvSpPr>
          <p:cNvPr id="9" name="Rectangle 7"/>
          <p:cNvSpPr txBox="1">
            <a:spLocks noChangeArrowheads="1"/>
          </p:cNvSpPr>
          <p:nvPr/>
        </p:nvSpPr>
        <p:spPr>
          <a:xfrm>
            <a:off x="4929190" y="4286256"/>
            <a:ext cx="3810000" cy="257174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ru-RU" sz="2200" dirty="0" smtClean="0"/>
              <a:t>Договор о сотрудничестве </a:t>
            </a: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ru-RU" sz="2200" dirty="0" smtClean="0"/>
              <a:t> Договор о совместной деятельности</a:t>
            </a: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ru-RU" sz="2200" dirty="0" smtClean="0"/>
              <a:t>2006г.  - аккредитация при МПГУ</a:t>
            </a: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ru-RU" sz="2200" dirty="0" smtClean="0"/>
              <a:t>Целевой набор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nimBg="1"/>
      <p:bldP spid="48135" grpId="0" build="p"/>
      <p:bldP spid="48132" grpId="0"/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Статистика последних лет показывает изменения в системе подготовки будущих педагогов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2001 год – отряд старшеклассников «Юный педагог» - 20 чел.</a:t>
            </a:r>
          </a:p>
          <a:p>
            <a:r>
              <a:rPr lang="ru-RU" sz="2400" dirty="0" smtClean="0"/>
              <a:t> 2002 год – один педагогический класс - 	25 чел.</a:t>
            </a:r>
          </a:p>
          <a:p>
            <a:r>
              <a:rPr lang="ru-RU" sz="2400" dirty="0" smtClean="0"/>
              <a:t>2003 год – два педагогических класса - 48 чел.</a:t>
            </a:r>
          </a:p>
          <a:p>
            <a:r>
              <a:rPr lang="ru-RU" sz="2400" dirty="0" smtClean="0"/>
              <a:t> 2004 год – три педагогических класса - 63 чел.</a:t>
            </a:r>
          </a:p>
          <a:p>
            <a:r>
              <a:rPr lang="ru-RU" sz="2400" dirty="0" smtClean="0"/>
              <a:t>2005 год – один педагогический класс - 24 чел.</a:t>
            </a:r>
          </a:p>
          <a:p>
            <a:r>
              <a:rPr lang="ru-RU" sz="2400" dirty="0" smtClean="0"/>
              <a:t>2006-2010 годы – подготовка по программе «Педагогический универсум». - 100 чел.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Поступление в ВУЗ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Всего с 2000 по 2004 год в МПГУ поступило 92 выпускника;</a:t>
            </a:r>
          </a:p>
          <a:p>
            <a:r>
              <a:rPr lang="ru-RU" dirty="0" smtClean="0"/>
              <a:t>С 2005 по 2010 год – 41 выпускник.</a:t>
            </a:r>
          </a:p>
          <a:p>
            <a:r>
              <a:rPr lang="ru-RU" dirty="0" smtClean="0"/>
              <a:t>В первую пятилетку больше поступлений на факультеты естественно-математического направления.</a:t>
            </a:r>
          </a:p>
          <a:p>
            <a:r>
              <a:rPr lang="ru-RU" dirty="0" smtClean="0"/>
              <a:t>Во вторую пятилетку  - гуманитарного направления (особенно на факультеты с иностранным языком).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Организация эффективного взаимодействия гимназии с МПГУ реализуется по 4 направлениям</a:t>
            </a:r>
            <a:endParaRPr lang="ru-RU" sz="3600" dirty="0"/>
          </a:p>
        </p:txBody>
      </p:sp>
      <p:sp>
        <p:nvSpPr>
          <p:cNvPr id="4" name="Стрелка вниз 3"/>
          <p:cNvSpPr/>
          <p:nvPr/>
        </p:nvSpPr>
        <p:spPr>
          <a:xfrm>
            <a:off x="1928794" y="2143116"/>
            <a:ext cx="214314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3643306" y="2143116"/>
            <a:ext cx="214314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5357818" y="2143116"/>
            <a:ext cx="214314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7143768" y="2071678"/>
            <a:ext cx="214314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728" y="2428868"/>
            <a:ext cx="1214446" cy="27860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/>
              <a:t>Научно методическое</a:t>
            </a:r>
            <a:endParaRPr lang="ru-RU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1857356" y="5214950"/>
            <a:ext cx="214314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3571868" y="5214950"/>
            <a:ext cx="214314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5286380" y="5214950"/>
            <a:ext cx="214314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7143768" y="5143512"/>
            <a:ext cx="214314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143240" y="2428868"/>
            <a:ext cx="1214446" cy="27860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/>
              <a:t>Учебно-методическое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857752" y="2428868"/>
            <a:ext cx="1214446" cy="27860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err="1" smtClean="0"/>
              <a:t>Профориентационное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572264" y="2357430"/>
            <a:ext cx="1214446" cy="27860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/>
              <a:t>Кадровое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71472" y="5500702"/>
            <a:ext cx="7929618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Каждое из направлений служит и способом реализации  </a:t>
            </a:r>
          </a:p>
          <a:p>
            <a:pPr algn="ctr"/>
            <a:r>
              <a:rPr lang="ru-RU" dirty="0" smtClean="0"/>
              <a:t>Национальной образовательной инициативы «Наша новая школа».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Научно-методическое направление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6686568" cy="92201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Научное руководство экспериментальной деятельностью</a:t>
            </a:r>
            <a:endParaRPr lang="ru-RU" dirty="0"/>
          </a:p>
        </p:txBody>
      </p:sp>
      <p:pic>
        <p:nvPicPr>
          <p:cNvPr id="4" name="Picture 7" descr="C:\Documents and Settings\Admin\Мои документы\Загрузки\кочеткова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61252">
            <a:off x="4917671" y="2405865"/>
            <a:ext cx="1690462" cy="2633257"/>
          </a:xfrm>
          <a:prstGeom prst="rect">
            <a:avLst/>
          </a:prstGeom>
          <a:noFill/>
        </p:spPr>
      </p:pic>
      <p:pic>
        <p:nvPicPr>
          <p:cNvPr id="30723" name="Picture 3" descr="F:\Сканирование\сканирование03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60056">
            <a:off x="780099" y="3726981"/>
            <a:ext cx="3130030" cy="2076760"/>
          </a:xfrm>
          <a:prstGeom prst="rect">
            <a:avLst/>
          </a:prstGeom>
          <a:noFill/>
        </p:spPr>
      </p:pic>
      <p:pic>
        <p:nvPicPr>
          <p:cNvPr id="30724" name="Picture 4" descr="F:\Сканирование\сканирование04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895271">
            <a:off x="2228313" y="3254274"/>
            <a:ext cx="3014342" cy="2051401"/>
          </a:xfrm>
          <a:prstGeom prst="rect">
            <a:avLst/>
          </a:prstGeom>
          <a:noFill/>
        </p:spPr>
      </p:pic>
      <p:pic>
        <p:nvPicPr>
          <p:cNvPr id="30725" name="Picture 5" descr="F:\Сканирование\Сканирование02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426904">
            <a:off x="5564482" y="3651006"/>
            <a:ext cx="2986671" cy="20036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284</TotalTime>
  <Words>539</Words>
  <Application>Microsoft Office PowerPoint</Application>
  <PresentationFormat>Экран (4:3)</PresentationFormat>
  <Paragraphs>126</Paragraphs>
  <Slides>18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Поток</vt:lpstr>
      <vt:lpstr>Фотография Photo Editor</vt:lpstr>
      <vt:lpstr>Слайд 1</vt:lpstr>
      <vt:lpstr>1991 - 1999 годы</vt:lpstr>
      <vt:lpstr>1999 - 2004 годы</vt:lpstr>
      <vt:lpstr>Анализ результатов совмещенных экзаменов выпускников 11 классов в МПГУ</vt:lpstr>
      <vt:lpstr>2004-2010годы…</vt:lpstr>
      <vt:lpstr>Статистика последних лет показывает изменения в системе подготовки будущих педагогов</vt:lpstr>
      <vt:lpstr>Поступление в ВУЗ:</vt:lpstr>
      <vt:lpstr>Организация эффективного взаимодействия гимназии с МПГУ реализуется по 4 направлениям</vt:lpstr>
      <vt:lpstr>Научно-методическое направление</vt:lpstr>
      <vt:lpstr>Научно-методическое направление</vt:lpstr>
      <vt:lpstr>Шамовские чтения</vt:lpstr>
      <vt:lpstr>Научное руководство проектной и научно-исследовательской деятельностью учащихся</vt:lpstr>
      <vt:lpstr>Учебно-методическое направление</vt:lpstr>
      <vt:lpstr>Учебно-методическое направление</vt:lpstr>
      <vt:lpstr>Профориентационное направление</vt:lpstr>
      <vt:lpstr>Кадровое направление</vt:lpstr>
      <vt:lpstr>Дальнейшее развитие взаимодействия гимназии с МПГУ</vt:lpstr>
      <vt:lpstr>Генри форд «О сотрудничестве»: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Балашова</dc:creator>
  <cp:lastModifiedBy>Lisa</cp:lastModifiedBy>
  <cp:revision>46</cp:revision>
  <dcterms:created xsi:type="dcterms:W3CDTF">2011-04-25T19:51:47Z</dcterms:created>
  <dcterms:modified xsi:type="dcterms:W3CDTF">2011-11-27T20:05:43Z</dcterms:modified>
</cp:coreProperties>
</file>